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94" r:id="rId2"/>
    <p:sldId id="296" r:id="rId3"/>
    <p:sldId id="303" r:id="rId4"/>
    <p:sldId id="304" r:id="rId5"/>
    <p:sldId id="305" r:id="rId6"/>
    <p:sldId id="306" r:id="rId7"/>
    <p:sldId id="307" r:id="rId8"/>
    <p:sldId id="297" r:id="rId9"/>
    <p:sldId id="308" r:id="rId10"/>
    <p:sldId id="309" r:id="rId11"/>
    <p:sldId id="310" r:id="rId1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38" autoAdjust="0"/>
  </p:normalViewPr>
  <p:slideViewPr>
    <p:cSldViewPr>
      <p:cViewPr varScale="1">
        <p:scale>
          <a:sx n="60" d="100"/>
          <a:sy n="60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5156181202263146E-4"/>
          <c:y val="4.0944173835358338E-2"/>
          <c:w val="0.60818128370691438"/>
          <c:h val="0.931837431748219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4272833154165302E-2"/>
                  <c:y val="6.73053338241765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27.05%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7.6027309527885705E-3"/>
                  <c:y val="-0.100817705118878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1.49%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7.1036410804393366E-2"/>
                  <c:y val="-0.104401667919542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6.27%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0.10480428972756128"/>
                  <c:y val="-0.12414145976806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64.48%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-2.1818148041841668E-2"/>
                  <c:y val="-3.1706891613383992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0.32%</a:t>
                    </a:r>
                    <a:endParaRPr lang="en-US" sz="1200" b="1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3.652824021919375E-2"/>
                  <c:y val="-1.2011310563727221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0.39%</a:t>
                    </a:r>
                    <a:endParaRPr lang="en-US" sz="1200" b="1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Percent val="1"/>
          </c:dLbls>
          <c:cat>
            <c:strRef>
              <c:f>Hoja1!$A$18:$B$102</c:f>
              <c:strCache>
                <c:ptCount val="6"/>
                <c:pt idx="0">
                  <c:v>SERVICIOS PERSONALES</c:v>
                </c:pt>
                <c:pt idx="1">
                  <c:v>MATERIALES Y SUMINISTROS</c:v>
                </c:pt>
                <c:pt idx="2">
                  <c:v>SERVICIOS GENERALES</c:v>
                </c:pt>
                <c:pt idx="3">
                  <c:v>TRANSFERENCIAS, ASIGNACIONES, SUBSIDIOS Y OTRAS AYUDAS</c:v>
                </c:pt>
                <c:pt idx="4">
                  <c:v>BIENES MUEBLES, INMUEBLES E INTANGIBLES</c:v>
                </c:pt>
                <c:pt idx="5">
                  <c:v>PARTICIPACIONES Y APORTACIONES</c:v>
                </c:pt>
              </c:strCache>
            </c:strRef>
          </c:cat>
          <c:val>
            <c:numRef>
              <c:f>Hoja1!$C$18:$C$102</c:f>
              <c:numCache>
                <c:formatCode>_-* #,##0.00_-;\-* #,##0.00_-;_-* "-"??_-;_-@_-</c:formatCode>
                <c:ptCount val="6"/>
                <c:pt idx="0">
                  <c:v>50672283.667150714</c:v>
                </c:pt>
                <c:pt idx="1">
                  <c:v>2796091.625</c:v>
                </c:pt>
                <c:pt idx="2">
                  <c:v>11753604.430337163</c:v>
                </c:pt>
                <c:pt idx="3">
                  <c:v>120806674.73</c:v>
                </c:pt>
                <c:pt idx="4">
                  <c:v>606754.19999999902</c:v>
                </c:pt>
                <c:pt idx="5">
                  <c:v>708795.22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985024206893241"/>
          <c:y val="0.13505296969155017"/>
          <c:w val="0.31837731932659247"/>
          <c:h val="0.66978047026505994"/>
        </c:manualLayout>
      </c:layout>
      <c:txPr>
        <a:bodyPr/>
        <a:lstStyle/>
        <a:p>
          <a:pPr rtl="0">
            <a:defRPr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ED941-FAF4-447A-9A17-972B95AEA482}" type="datetimeFigureOut">
              <a:rPr lang="es-MX" smtClean="0"/>
              <a:pPr/>
              <a:t>20/02/2017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98523-8D23-41A4-9472-2BA6231853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7CD7-4591-4A64-AA21-0C29D47A6D86}" type="datetime1">
              <a:rPr lang="es-MX" smtClean="0"/>
              <a:pPr/>
              <a:t>20/02/2017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704C-15BA-44EC-AF6A-9A8EC2A65DB5}" type="datetime1">
              <a:rPr lang="es-MX" smtClean="0"/>
              <a:pPr/>
              <a:t>20/02/2017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E0EF-BBA7-47D3-8E1F-9BADAD99363C}" type="datetime1">
              <a:rPr lang="es-MX" smtClean="0"/>
              <a:pPr>
                <a:defRPr/>
              </a:pPr>
              <a:t>20/02/2017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D1C7-C7B7-422A-A326-02A856CCAE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F1D0-FAD4-44CE-BBF5-DCF75EBB0F00}" type="datetime1">
              <a:rPr lang="es-MX" smtClean="0"/>
              <a:pPr/>
              <a:t>20/02/2017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 rot="16200000">
            <a:off x="4427984" y="-2979712"/>
            <a:ext cx="216024" cy="856895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8316416" y="260648"/>
            <a:ext cx="216024" cy="64087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 descr="IEEB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214290"/>
            <a:ext cx="2160240" cy="896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-357222" y="2285992"/>
            <a:ext cx="91440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PRESUPUESTO DE EGRESOS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“VERSIÓN CIUDADANA”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4000" b="1" i="1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4348" y="1428736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smtClean="0">
                <a:latin typeface="Arial"/>
                <a:cs typeface="Arial"/>
              </a:rPr>
              <a:t>¿</a:t>
            </a:r>
            <a:r>
              <a:rPr lang="es-MX" sz="3200" b="1" smtClean="0"/>
              <a:t>En qué se gasta el Presupuesto?</a:t>
            </a:r>
            <a:endParaRPr lang="es-MX" sz="3200" b="1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000240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De acuerdo con la misión y visión del Instituto, el presupuesto de egresos busca fortalecer las acciones necesarias para fomentar el desarrollo de la vida democrática y la participación ciudadana en la vida democrática del Estado. Los principales rubros en que se gasta el presupuesto son: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Fomentar la participación ciudadana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Fomentar cultura cívica y política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Difusión en medios de los principios democráticos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Eficiencia de los procesos administrativos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Apoyos a los partidos políticos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endParaRPr lang="es-MX" dirty="0"/>
          </a:p>
        </p:txBody>
      </p:sp>
      <p:pic>
        <p:nvPicPr>
          <p:cNvPr id="8" name="Picture 2" descr="http://guillo.cl/wp-content/uploads/et_temp/Municipal-y-Gob-ciudadanos-votando-proyectos-563962_640x48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357562"/>
            <a:ext cx="2973969" cy="271464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4348" y="1428736"/>
            <a:ext cx="6929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smtClean="0">
                <a:latin typeface="Arial"/>
                <a:cs typeface="Arial"/>
              </a:rPr>
              <a:t>¿</a:t>
            </a:r>
            <a:r>
              <a:rPr lang="es-MX" sz="3000" b="1" smtClean="0"/>
              <a:t>Para qué se gasta el Presupuesto?</a:t>
            </a:r>
            <a:endParaRPr lang="es-MX" sz="3000" b="1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071678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mtClean="0"/>
              <a:t>Al igual que la función principal del Instituto, el ejercicio del presupuesto de egresos tiene como principal objetivo el garantizar a los ciudadanos, partidos políticos y poderes del Estado la organización de los procesos electorales que por disposición constitucional se deben de celebrar.</a:t>
            </a:r>
          </a:p>
          <a:p>
            <a:pPr algn="just"/>
            <a:endParaRPr lang="es-MX" smtClean="0"/>
          </a:p>
          <a:p>
            <a:pPr algn="just"/>
            <a:r>
              <a:rPr lang="es-MX" smtClean="0"/>
              <a:t>Para conocer más sobre el Instituto Estatal Electoral de Baja California, puedes consultar y solicitar información por medio del área de acceso a la información pública y visitar nuestra página en internet: </a:t>
            </a:r>
            <a:r>
              <a:rPr lang="es-MX" b="1" smtClean="0"/>
              <a:t>www.ieebc.mx</a:t>
            </a:r>
          </a:p>
          <a:p>
            <a:pPr algn="just"/>
            <a:endParaRPr lang="es-MX"/>
          </a:p>
        </p:txBody>
      </p:sp>
      <p:pic>
        <p:nvPicPr>
          <p:cNvPr id="25602" name="Picture 2" descr="http://www.contraloriasantander.gov.co/politicasinstitucionales/20120321_PARTICIPACIONCIUDADANA_IMAGEN-DEFINICI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357694"/>
            <a:ext cx="2357430" cy="2357430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1357298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smtClean="0"/>
              <a:t>Misión</a:t>
            </a:r>
            <a:endParaRPr lang="es-MX" sz="3200" b="1"/>
          </a:p>
        </p:txBody>
      </p:sp>
      <p:sp>
        <p:nvSpPr>
          <p:cNvPr id="15" name="14 CuadroTexto"/>
          <p:cNvSpPr txBox="1"/>
          <p:nvPr/>
        </p:nvSpPr>
        <p:spPr>
          <a:xfrm>
            <a:off x="285720" y="4286256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smtClean="0"/>
              <a:t>Visión</a:t>
            </a:r>
            <a:endParaRPr lang="es-MX" sz="3200" b="1"/>
          </a:p>
        </p:txBody>
      </p:sp>
      <p:sp>
        <p:nvSpPr>
          <p:cNvPr id="16" name="15 CuadroTexto"/>
          <p:cNvSpPr txBox="1"/>
          <p:nvPr/>
        </p:nvSpPr>
        <p:spPr>
          <a:xfrm>
            <a:off x="214282" y="4857760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"El Instituto Estatal Electoral de Baja California, IEEBC, es un organismo autónomo, esencial para la vida democrática en el Estado, reconocido por su credibilidad en la administración y organización electoral, con la infraestructura física y tecnológica de vanguardia, que logra sus propósitos por el profesionalismo de su personal y el apego a sus principios normativos".</a:t>
            </a:r>
            <a:endParaRPr lang="es-ES" dirty="0"/>
          </a:p>
        </p:txBody>
      </p:sp>
      <p:pic>
        <p:nvPicPr>
          <p:cNvPr id="1036" name="Picture 12" descr="http://www.redintercable.com.ar/wp-content/uploads/2012/08/mision-vision-objetivos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8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3438" y="3286124"/>
            <a:ext cx="3571900" cy="1500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85720" y="1862728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“Fomentar el desarrollo de la vida democrática y participación ciudadana, a través del fortalecimiento de la cultura cívica y política del Estado, mediante el ejercicio del sufragio, observando los principios de certeza, legalidad, máxima publicidad, independencia, imparcialidad y objetividad”.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000100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mtClean="0"/>
              <a:t>Presupuesto de Egresos </a:t>
            </a:r>
            <a:endParaRPr lang="es-MX" sz="3600" b="1"/>
          </a:p>
        </p:txBody>
      </p:sp>
      <p:sp>
        <p:nvSpPr>
          <p:cNvPr id="9" name="8 CuadroTexto"/>
          <p:cNvSpPr txBox="1"/>
          <p:nvPr/>
        </p:nvSpPr>
        <p:spPr>
          <a:xfrm>
            <a:off x="214282" y="2071678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mtClean="0"/>
              <a:t>El presupuesto de egresos del Instituto Estatal Electoral de Baja California es aquel documento en el cual se proyecta y se plasma en dinero los requerimientos necesarios para desarrollar las acciones y metas que se plantea el Instituto.</a:t>
            </a:r>
          </a:p>
          <a:p>
            <a:pPr algn="just"/>
            <a:endParaRPr lang="es-MX" smtClean="0"/>
          </a:p>
          <a:p>
            <a:pPr algn="just"/>
            <a:r>
              <a:rPr lang="es-MX" smtClean="0"/>
              <a:t>La importancia de este presupuesto es que con su ejecución se garantiza el cumplimiento de la función constitucional de la organización de elecciones.</a:t>
            </a:r>
            <a:endParaRPr lang="es-MX"/>
          </a:p>
        </p:txBody>
      </p:sp>
      <p:pic>
        <p:nvPicPr>
          <p:cNvPr id="1031" name="Picture 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071942"/>
            <a:ext cx="2452124" cy="250331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857224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mtClean="0"/>
              <a:t>Presupuesto Ciudadano</a:t>
            </a:r>
            <a:endParaRPr lang="es-MX" sz="3600" b="1"/>
          </a:p>
        </p:txBody>
      </p:sp>
      <p:sp>
        <p:nvSpPr>
          <p:cNvPr id="9" name="8 CuadroTexto"/>
          <p:cNvSpPr txBox="1"/>
          <p:nvPr/>
        </p:nvSpPr>
        <p:spPr>
          <a:xfrm>
            <a:off x="285720" y="2214554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dirty="0" smtClean="0"/>
              <a:t>El presupuesto ciudadano es el desglose explicativo e ilustrado del origen, distribución, aplicación y objetivo de los recursos públicos aprobados y asignados en el presupuesto de egresos del Instituto.</a:t>
            </a:r>
            <a:endParaRPr lang="en-US" dirty="0"/>
          </a:p>
        </p:txBody>
      </p:sp>
      <p:pic>
        <p:nvPicPr>
          <p:cNvPr id="46084" name="Picture 4" descr="http://www.elcades.pe/coherencia.com.pe/wp-content/uploads/2010/09/Dibujo.JPG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500438"/>
            <a:ext cx="3518588" cy="2643206"/>
          </a:xfrm>
          <a:prstGeom prst="rect">
            <a:avLst/>
          </a:prstGeom>
          <a:noFill/>
        </p:spPr>
      </p:pic>
      <p:pic>
        <p:nvPicPr>
          <p:cNvPr id="32770" name="Picture 2" descr="http://runrun.es/wp-content/uploads/2012/11/preesupues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00438"/>
            <a:ext cx="4289843" cy="2857520"/>
          </a:xfrm>
          <a:prstGeom prst="rect">
            <a:avLst/>
          </a:prstGeom>
          <a:noFill/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28662" y="1428736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smtClean="0">
                <a:latin typeface="Arial"/>
                <a:cs typeface="Arial"/>
              </a:rPr>
              <a:t>¿</a:t>
            </a:r>
            <a:r>
              <a:rPr lang="es-MX" sz="3200" b="1" smtClean="0"/>
              <a:t>De donde provienen los ingresos del Instituto?</a:t>
            </a:r>
            <a:endParaRPr lang="es-MX" sz="3200" b="1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42886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mtClean="0"/>
              <a:t>El Instituto Estatal Electoral de Baja California es un organismo autónomo cuya función principal es la organización de elecciones para gobernador, diputados y ayuntamientos.</a:t>
            </a:r>
          </a:p>
          <a:p>
            <a:pPr algn="just"/>
            <a:endParaRPr lang="es-MX" smtClean="0"/>
          </a:p>
          <a:p>
            <a:pPr algn="just"/>
            <a:r>
              <a:rPr lang="es-MX" smtClean="0"/>
              <a:t>Para desarrollar esta función, el Instituto no genera ingresos propios, por lo tanto; el recurso a ejercer durante el año lo recibe del poder ejecutivo previa autorización del Poder Legislativo del Estado. </a:t>
            </a:r>
          </a:p>
          <a:p>
            <a:pPr algn="just">
              <a:buFont typeface="Arial" charset="0"/>
              <a:buChar char="•"/>
            </a:pPr>
            <a:endParaRPr lang="es-MX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 descr="http://st.depositphotos.com/1760000/4134/i/950/depositphotos_41347993-3D-Dollar-sign-and-golden-coins-on-whi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214818"/>
            <a:ext cx="35719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28662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mtClean="0"/>
              <a:t>Política Presupuestal</a:t>
            </a:r>
            <a:endParaRPr lang="es-MX" sz="3600" b="1"/>
          </a:p>
        </p:txBody>
      </p:sp>
      <p:sp>
        <p:nvSpPr>
          <p:cNvPr id="10" name="9 CuadroTexto"/>
          <p:cNvSpPr txBox="1"/>
          <p:nvPr/>
        </p:nvSpPr>
        <p:spPr>
          <a:xfrm>
            <a:off x="428596" y="2143116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presupuesto de egresos aprobado a este Instituto está sustentado mediante los principios de: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Eficiencia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Eficacia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Economía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Transparencia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Honradez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Basado en Resultados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pPr>
              <a:buFont typeface="Arial" charset="0"/>
              <a:buChar char="•"/>
            </a:pPr>
            <a:endParaRPr lang="es-MX" dirty="0"/>
          </a:p>
        </p:txBody>
      </p:sp>
      <p:pic>
        <p:nvPicPr>
          <p:cNvPr id="47106" name="Picture 2" descr="https://encrypted-tbn1.gstatic.com/images?q=tbn:ANd9GcTalzdTmpCfG8jyS_WsQJU881wjWH544freH9K7RgjjTqwKD3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3" y="2786058"/>
            <a:ext cx="2786083" cy="1714512"/>
          </a:xfrm>
          <a:prstGeom prst="rect">
            <a:avLst/>
          </a:prstGeom>
          <a:noFill/>
        </p:spPr>
      </p:pic>
      <p:pic>
        <p:nvPicPr>
          <p:cNvPr id="47112" name="Picture 8" descr="http://www.educafin.com/archivos/articulos/transparenci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714884"/>
            <a:ext cx="3257572" cy="1714512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4" y="1357298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Estructura del Presupuesto de Egresos Autorizado </a:t>
            </a:r>
            <a:endParaRPr lang="es-MX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20" y="2428868"/>
          <a:ext cx="6000792" cy="3554015"/>
        </p:xfrm>
        <a:graphic>
          <a:graphicData uri="http://schemas.openxmlformats.org/drawingml/2006/table">
            <a:tbl>
              <a:tblPr/>
              <a:tblGrid>
                <a:gridCol w="71438"/>
                <a:gridCol w="3143272"/>
                <a:gridCol w="1500198"/>
                <a:gridCol w="1285884"/>
              </a:tblGrid>
              <a:tr h="27775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86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INGRESOS PRESUPUESTALES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187,344,204.00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008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 EGRESOS PRESUPUESTALES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187,344,204.00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786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EGRESOS PRESUPUESTALES: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PERSONALES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$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,672,284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MATERIALES Y SUMINISTROS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2,796,092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11,753,604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APOYOS A PARTIDOS POLÍTICOS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120,806,675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BIENES MUEBLES E INMUEBLES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606,754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PARTICIPACIONES Y APORTACIONES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708,795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22" name="Picture 2" descr="http://4.bp.blogspot.com/_rbn1VUy5sGM/SxLYNQyu1GI/AAAAAAAAADM/aRjVfBQhPQQ/s1600/presu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3" y="4214818"/>
            <a:ext cx="2357454" cy="2344572"/>
          </a:xfrm>
          <a:prstGeom prst="rect">
            <a:avLst/>
          </a:prstGeom>
          <a:noFill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2844" y="1500174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Estructura del Presupuesto de Egresos Autorizado </a:t>
            </a:r>
            <a:endParaRPr lang="es-MX" sz="3200" b="1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3 Gráfico"/>
          <p:cNvGraphicFramePr/>
          <p:nvPr/>
        </p:nvGraphicFramePr>
        <p:xfrm>
          <a:off x="142844" y="2071678"/>
          <a:ext cx="8072494" cy="478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mtClean="0"/>
              <a:t>Asignación del Presupuesto</a:t>
            </a:r>
            <a:endParaRPr lang="es-MX" sz="3600" b="1"/>
          </a:p>
        </p:txBody>
      </p:sp>
      <p:sp>
        <p:nvSpPr>
          <p:cNvPr id="10" name="9 CuadroTexto"/>
          <p:cNvSpPr txBox="1"/>
          <p:nvPr/>
        </p:nvSpPr>
        <p:spPr>
          <a:xfrm>
            <a:off x="214282" y="2071678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Para la asignación del presupuesto de egresos del Instituto se llevó a cabo el programa operativo anual, el cual contiene las metas y acciones a realizar durante el ejercicio y en las cuales se pretende ejercer el gasto del presupuesto aprobado al Instituto.  Para esta asignación se tomó en cuenta lo siguiente:</a:t>
            </a:r>
          </a:p>
          <a:p>
            <a:endParaRPr lang="es-MX" dirty="0" smtClean="0"/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Resultados de los programas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Indicadores de avance de gestión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Metas y acciones estratégicas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pPr>
              <a:buFont typeface="Arial" charset="0"/>
              <a:buChar char="•"/>
            </a:pPr>
            <a:r>
              <a:rPr lang="es-MX" dirty="0" smtClean="0"/>
              <a:t> Ajuste Presupuestal al techo financiero autorizado</a:t>
            </a:r>
          </a:p>
          <a:p>
            <a:endParaRPr lang="es-MX" dirty="0" smtClean="0"/>
          </a:p>
          <a:p>
            <a:pPr>
              <a:buFont typeface="Arial" charset="0"/>
              <a:buChar char="•"/>
            </a:pPr>
            <a:endParaRPr lang="es-MX" dirty="0"/>
          </a:p>
        </p:txBody>
      </p:sp>
      <p:pic>
        <p:nvPicPr>
          <p:cNvPr id="49154" name="Picture 2" descr="http://psicotecnopatas.com/wp-content/uploads/2011/03/metas-personales-metas-en-la-vid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643314"/>
            <a:ext cx="2524125" cy="2857500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LOGO TRANS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 IEE-2016 MAS CLARITA</Template>
  <TotalTime>4542</TotalTime>
  <Words>680</Words>
  <Application>Microsoft Office PowerPoint</Application>
  <PresentationFormat>Presentación en pantalla (4:3)</PresentationFormat>
  <Paragraphs>129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Presentación LOGO TRANSP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ANTEPROYECTO DE PRESUPUESTO DE EGRESOS 2016</dc:title>
  <dc:creator>MANUEL</dc:creator>
  <cp:lastModifiedBy>C.P. Florentino Ojeda Gómez</cp:lastModifiedBy>
  <cp:revision>426</cp:revision>
  <dcterms:created xsi:type="dcterms:W3CDTF">2015-11-11T17:39:54Z</dcterms:created>
  <dcterms:modified xsi:type="dcterms:W3CDTF">2017-02-20T21:33:09Z</dcterms:modified>
</cp:coreProperties>
</file>