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62" r:id="rId4"/>
    <p:sldId id="263" r:id="rId5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79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50" autoAdjust="0"/>
    <p:restoredTop sz="94660"/>
  </p:normalViewPr>
  <p:slideViewPr>
    <p:cSldViewPr>
      <p:cViewPr>
        <p:scale>
          <a:sx n="80" d="100"/>
          <a:sy n="80" d="100"/>
        </p:scale>
        <p:origin x="-175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871" y="0"/>
            <a:ext cx="3014393" cy="46577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D5514D6C-B502-4D36-801C-2092807D830E}" type="datetimeFigureOut">
              <a:rPr lang="es-MX" smtClean="0"/>
              <a:pPr/>
              <a:t>01/03/2016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6114" y="4422459"/>
            <a:ext cx="5562610" cy="4188778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14393" cy="46577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871" y="8841738"/>
            <a:ext cx="3014393" cy="46577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06DB06E9-F4BE-41B0-AEDD-779B643E81C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E6AA-2564-4FEF-B3F1-2F4E1B67CCD4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B9CAA-499E-4FF9-88CB-71FB2CEE2A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C262-EC4B-43DB-A910-D82716345199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3BD-F38B-4A3B-8ED0-295D4ABE94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6CA2-18AD-482D-BBC0-2E78FC8EBB19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B841-75F1-43FF-999A-956849201E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C98EE-5DC1-4E88-A459-057BEAD7B138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CB94-0139-4022-AFD4-39F981DBA5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BCF3-CA69-43A9-AEF5-413AB0A6AFCC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E7F3-15F7-4A95-91E1-44DA437139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8AD1-5E87-4356-A2EB-5644AD4CF971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2DCA-82A4-4118-B367-7A644C76ED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6A7F-D629-453A-B95C-8861F1CE5F35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E98E-2B07-413E-AA5A-DC5690CB9B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88C6-5884-4D95-A989-7C2F3EFC94C0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E683-EE9A-442B-B8A4-173E7AE103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F361-2139-4CEC-A999-FD43CF779F62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B4DA-B39A-468B-BFA6-F5A917857E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E376-402D-44AF-A538-EF52E2EA98F3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7FAF-45A3-482F-8FA7-F42A997A66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EF45-F83B-469D-911C-88988DE32D9C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FE62-33B7-411C-9D41-97A308C5AD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0D5BE9-047C-4D5A-A247-139F8E57971D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0A23A7-B4E1-451F-ABFA-284BF88CF1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SUBPROGRAMA%20P1.pptx" TargetMode="External"/><Relationship Id="rId2" Type="http://schemas.openxmlformats.org/officeDocument/2006/relationships/hyperlink" Target="PROGRAMA%20PARTI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MPONENTE%20P1C3.pptx" TargetMode="External"/><Relationship Id="rId4" Type="http://schemas.openxmlformats.org/officeDocument/2006/relationships/hyperlink" Target="COMPONENTE%20P1C1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UBPROGRAMA%20P1.pptx" TargetMode="External"/><Relationship Id="rId2" Type="http://schemas.openxmlformats.org/officeDocument/2006/relationships/hyperlink" Target="PROGRAMA%20PARTI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MPONENTE%20P1C3.pptx" TargetMode="External"/><Relationship Id="rId4" Type="http://schemas.openxmlformats.org/officeDocument/2006/relationships/hyperlink" Target="COMPONENTE%20P1C1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UBPROGRAMA%20P1.pptx" TargetMode="External"/><Relationship Id="rId2" Type="http://schemas.openxmlformats.org/officeDocument/2006/relationships/hyperlink" Target="PROGRAMA%20PARTI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MPONENTE%20P1C3.pptx" TargetMode="External"/><Relationship Id="rId4" Type="http://schemas.openxmlformats.org/officeDocument/2006/relationships/hyperlink" Target="COMPONENTE%20P1C1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UBPROGRAMA%20P1.pptx" TargetMode="External"/><Relationship Id="rId2" Type="http://schemas.openxmlformats.org/officeDocument/2006/relationships/hyperlink" Target="PROGRAMA%20PARTI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MPONENTE%20P1C3.pptx" TargetMode="External"/><Relationship Id="rId4" Type="http://schemas.openxmlformats.org/officeDocument/2006/relationships/hyperlink" Target="COMPONENTE%20P1C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160 Conector recto"/>
          <p:cNvCxnSpPr/>
          <p:nvPr/>
        </p:nvCxnSpPr>
        <p:spPr>
          <a:xfrm rot="5400000">
            <a:off x="6057106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rot="5400000">
            <a:off x="1561306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rot="5400000">
            <a:off x="648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rot="5400000">
            <a:off x="26296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rot="5400000">
            <a:off x="4914106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 rot="5400000">
            <a:off x="3468688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6294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 1</a:t>
            </a:r>
            <a:b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Árbol de Problemas</a:t>
            </a:r>
            <a:b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Presupuesto de Egresos 2016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200400" y="62146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C.P. JAVIER GARAY SANCHEZ</a:t>
            </a:r>
          </a:p>
          <a:p>
            <a:pPr algn="ctr"/>
            <a:r>
              <a:rPr lang="es-MX" sz="800" dirty="0" smtClean="0"/>
              <a:t>RESPONSABLE DEL PROGRAMA</a:t>
            </a:r>
            <a:endParaRPr lang="es-MX" sz="800" dirty="0"/>
          </a:p>
        </p:txBody>
      </p:sp>
      <p:cxnSp>
        <p:nvCxnSpPr>
          <p:cNvPr id="139" name="138 Conector recto"/>
          <p:cNvCxnSpPr/>
          <p:nvPr/>
        </p:nvCxnSpPr>
        <p:spPr>
          <a:xfrm flipV="1">
            <a:off x="3411415" y="6246857"/>
            <a:ext cx="2127739" cy="15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74" idx="2"/>
          </p:cNvCxnSpPr>
          <p:nvPr/>
        </p:nvCxnSpPr>
        <p:spPr>
          <a:xfrm rot="5400000" flipH="1" flipV="1">
            <a:off x="4456906" y="1713708"/>
            <a:ext cx="381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6200000" flipH="1">
            <a:off x="1372559" y="4037328"/>
            <a:ext cx="150168" cy="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7428706" y="29329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>
            <a:hlinkClick r:id="rId2" action="ppaction://hlinkpres?slideindex=1&amp;slidetitle="/>
          </p:cNvPr>
          <p:cNvSpPr/>
          <p:nvPr/>
        </p:nvSpPr>
        <p:spPr>
          <a:xfrm>
            <a:off x="1219200" y="1905000"/>
            <a:ext cx="69342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 smtClean="0"/>
              <a:t>NO CONTAR CON LAS CONDICIONES OPTIMAS PARA LLEVAR A CABO LA PROMOCION DEL VOTO, FORTALECIENDO LA DIFUSION DE LA CULTURA CIVICA Y POLITICA PARA GARANTIZAR LA CELEBRACION PERIODICA Y PACIFICA DE LAS ELECCIONES, ASEGURANDO A LA CIUDADANIA EL EJERCICIO DE SUS DERECHOS POLITICO ELECTORALES, CONTRIBUYENDO DE ESTA MANERA AL DESARROLLO DE LA VIDA DEMOCRATICA EN EL ESTADO, CON ESTRICTO APEGO A LA LEGALIDAD, LA TRANSPARENCIA Y LA RENDICION DE CUENTAS.</a:t>
            </a:r>
            <a:endParaRPr lang="es-MX" sz="1000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1676400" y="2819400"/>
            <a:ext cx="5866606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1560512" y="2932907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>
            <a:hlinkClick r:id="rId3" action="ppaction://hlinkpres?slideindex=1&amp;slidetitle="/>
          </p:cNvPr>
          <p:cNvSpPr/>
          <p:nvPr/>
        </p:nvSpPr>
        <p:spPr>
          <a:xfrm>
            <a:off x="589726" y="2895600"/>
            <a:ext cx="2229674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 smtClean="0">
                <a:solidFill>
                  <a:schemeClr val="tx1"/>
                </a:solidFill>
              </a:rPr>
              <a:t>NO LOGRAR EL CUMPLIMIENTO DE LAS DISPOSICIONES CONSTITUCIONALES Y LEGALES EN MATERIA ELECTORAL BAJO LOS PRINCIPIOS DE CERTEZA, LEGALIDAD, INDEPENDENCIA, IMPARCIALIDAD, MAXIMA PUBLICIDAD Y OBJETIVIDAD.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761206" y="4114800"/>
            <a:ext cx="5410994" cy="4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>
            <a:hlinkClick r:id="rId3" action="ppaction://hlinkpres?slideindex=1&amp;slidetitle="/>
          </p:cNvPr>
          <p:cNvSpPr/>
          <p:nvPr/>
        </p:nvSpPr>
        <p:spPr>
          <a:xfrm>
            <a:off x="6096000" y="2895600"/>
            <a:ext cx="2438400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7" name="46 Rectángulo">
            <a:hlinkClick r:id="rId4" action="ppaction://hlinkpres?slideindex=1&amp;slidetitle="/>
          </p:cNvPr>
          <p:cNvSpPr/>
          <p:nvPr/>
        </p:nvSpPr>
        <p:spPr>
          <a:xfrm>
            <a:off x="3429000" y="4267200"/>
            <a:ext cx="10668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FOMENTAR LA TRANSPARENCIA Y GARANTIZAR EL DERECHO DE ACCESO A LA INFORMACION A TRAVES DE CAPACITACIONES Y ATENDIENDO LA OPORTUNA PUBLICACION DE INFORMACION SOCIALMENTE UTIL EN MATERIA ELECTORAL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8" name="47 Rectángulo">
            <a:hlinkClick r:id="rId5" action="ppaction://hlinkpres?slideindex=1&amp;slidetitle="/>
          </p:cNvPr>
          <p:cNvSpPr/>
          <p:nvPr/>
        </p:nvSpPr>
        <p:spPr>
          <a:xfrm>
            <a:off x="4648200" y="4267200"/>
            <a:ext cx="10668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NO LOGRAR LA OPERACIÓN NORMATIVA DE LOS CONSEJOS DISTRITALES ELECTORALES.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49" name="48 Rectángulo">
            <a:hlinkClick r:id="rId4" action="ppaction://hlinkpres?slideindex=1&amp;slidetitle="/>
          </p:cNvPr>
          <p:cNvSpPr/>
          <p:nvPr/>
        </p:nvSpPr>
        <p:spPr>
          <a:xfrm>
            <a:off x="58674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NO CONTAR CON PRESUPUESTO PARA LA REMUNERACION AL PERSONAL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51" name="50 Rectángulo">
            <a:hlinkClick r:id="rId4" action="ppaction://hlinkpres?slideindex=1&amp;slidetitle="/>
          </p:cNvPr>
          <p:cNvSpPr/>
          <p:nvPr/>
        </p:nvSpPr>
        <p:spPr>
          <a:xfrm>
            <a:off x="1524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NO LOGRAR LA CELEBRACIÓN DE LAS SESIONES DEL CONSEJO GENERAL ELECTORAL, ASÍ COMO DAR ATENCIÓN Y SEGUIMIENTO A LOS ASUNTOS DE COMPETENCIA DEL INSTITUTO. 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 rot="5400000" flipH="1" flipV="1">
            <a:off x="4839295" y="2704505"/>
            <a:ext cx="228600" cy="1191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1143000" y="1090613"/>
            <a:ext cx="2133600" cy="4333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60198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35814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 rot="5400000" flipH="1" flipV="1">
            <a:off x="2095501" y="1636713"/>
            <a:ext cx="2286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2209800" y="1752601"/>
            <a:ext cx="5029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 flipH="1" flipV="1">
            <a:off x="7125494" y="1637507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Rectángulo"/>
          <p:cNvSpPr/>
          <p:nvPr/>
        </p:nvSpPr>
        <p:spPr>
          <a:xfrm>
            <a:off x="1143000" y="4267200"/>
            <a:ext cx="9906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NO LOGRAR LA DIFUSION Y VINCULACION DE LOS ASUNTOS DE SU RESPECTIVA COMPETENCIA CON LOS DISTINTOS SECTORES SOCIALES.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153" name="152 CuadroTexto"/>
          <p:cNvSpPr txBox="1"/>
          <p:nvPr/>
        </p:nvSpPr>
        <p:spPr>
          <a:xfrm>
            <a:off x="304800" y="2133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PROBLEMA CENTRAL</a:t>
            </a:r>
            <a:endParaRPr lang="es-MX" sz="800" dirty="0"/>
          </a:p>
        </p:txBody>
      </p:sp>
      <p:sp>
        <p:nvSpPr>
          <p:cNvPr id="156" name="155 Rectángulo"/>
          <p:cNvSpPr/>
          <p:nvPr/>
        </p:nvSpPr>
        <p:spPr>
          <a:xfrm>
            <a:off x="2286000" y="4267200"/>
            <a:ext cx="9906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CONTAR CON UN AREA PARA LA REVISION DEL MANEJO, CUSTODIA Y EMPLEO DE RECURSOS Y VERIFICACIÓN DEL CUMPLIMIENTO DE OBLIGACIONES LEGALES Y RÉGIMEN DE RESPONSABILIDADES,</a:t>
            </a:r>
            <a:endParaRPr lang="es-MX" sz="7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55 Conector recto"/>
          <p:cNvCxnSpPr/>
          <p:nvPr/>
        </p:nvCxnSpPr>
        <p:spPr>
          <a:xfrm rot="5400000">
            <a:off x="4077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68206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 rot="5400000">
            <a:off x="5982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rot="5400000">
            <a:off x="13342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rot="5400000">
            <a:off x="3436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rot="5400000">
            <a:off x="2172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rot="5400000">
            <a:off x="4990306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 rot="5400000">
            <a:off x="3086894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6294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 1</a:t>
            </a:r>
            <a:b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Árbol de Problemas</a:t>
            </a:r>
            <a:b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Presupuesto de Egresos 2016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200400" y="62146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C.P. JAVIER GARAY SANCHEZ</a:t>
            </a:r>
          </a:p>
          <a:p>
            <a:pPr algn="ctr"/>
            <a:r>
              <a:rPr lang="es-MX" sz="800" dirty="0" smtClean="0"/>
              <a:t>RESPONSABLE DEL PROGRAMA</a:t>
            </a:r>
            <a:endParaRPr lang="es-MX" sz="800" dirty="0"/>
          </a:p>
        </p:txBody>
      </p:sp>
      <p:cxnSp>
        <p:nvCxnSpPr>
          <p:cNvPr id="139" name="138 Conector recto"/>
          <p:cNvCxnSpPr/>
          <p:nvPr/>
        </p:nvCxnSpPr>
        <p:spPr>
          <a:xfrm flipV="1">
            <a:off x="3411415" y="6246857"/>
            <a:ext cx="2127739" cy="15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74" idx="2"/>
          </p:cNvCxnSpPr>
          <p:nvPr/>
        </p:nvCxnSpPr>
        <p:spPr>
          <a:xfrm rot="5400000" flipH="1" flipV="1">
            <a:off x="4456906" y="1713708"/>
            <a:ext cx="381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6200000" flipH="1">
            <a:off x="7011673" y="4037328"/>
            <a:ext cx="150168" cy="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7428706" y="29329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>
            <a:hlinkClick r:id="rId2" action="ppaction://hlinkpres?slideindex=1&amp;slidetitle="/>
          </p:cNvPr>
          <p:cNvSpPr/>
          <p:nvPr/>
        </p:nvSpPr>
        <p:spPr>
          <a:xfrm>
            <a:off x="1219200" y="1905000"/>
            <a:ext cx="69342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 smtClean="0"/>
              <a:t>NO CONTAR CON LAS CONDICIONES OPTIMAS PARA LLEVAR A CABO LA PROMOCION DEL VOTO, FORTALECIENDO LA DIFUSION DE LA CULTURA CIVICA Y POLITICA PARA GARANTIZAR LA CELEBRACION PERIODICA Y PACIFICA DE LAS ELECCIONES, ASEGURANDO A LA CIUDADANIA EL EJERCICIO DE SUS DERECHOS POLITICO ELECTORALES, CONTRIBUYENDO DE ESTA MANERA AL DESARROLLO DE LA VIDA DEMOCRATICA EN EL ESTADO, CON ESTRICTO APEGO A LA LEGALIDAD, LA TRANSPARENCIA Y LA RENDICION DE CUENTAS.</a:t>
            </a:r>
            <a:endParaRPr lang="es-MX" sz="1000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1676400" y="2819400"/>
            <a:ext cx="5866606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1560512" y="2932907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>
            <a:hlinkClick r:id="rId3" action="ppaction://hlinkpres?slideindex=1&amp;slidetitle="/>
          </p:cNvPr>
          <p:cNvSpPr/>
          <p:nvPr/>
        </p:nvSpPr>
        <p:spPr>
          <a:xfrm>
            <a:off x="589726" y="2895600"/>
            <a:ext cx="2229674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457200" y="4114800"/>
            <a:ext cx="830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>
            <a:hlinkClick r:id="rId3" action="ppaction://hlinkpres?slideindex=1&amp;slidetitle="/>
          </p:cNvPr>
          <p:cNvSpPr/>
          <p:nvPr/>
        </p:nvSpPr>
        <p:spPr>
          <a:xfrm>
            <a:off x="6096000" y="2895600"/>
            <a:ext cx="2438400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 smtClean="0">
                <a:solidFill>
                  <a:schemeClr val="tx1"/>
                </a:solidFill>
              </a:rPr>
              <a:t>NO GARANTIZAR LA OPERACIÓN DEL INSTITUTO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7" name="46 Rectángulo">
            <a:hlinkClick r:id="rId4" action="ppaction://hlinkpres?slideindex=1&amp;slidetitle="/>
          </p:cNvPr>
          <p:cNvSpPr/>
          <p:nvPr/>
        </p:nvSpPr>
        <p:spPr>
          <a:xfrm>
            <a:off x="28194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QUE LA TRAMITACION DE LOS PROCEDIMIENTOS SANCIONADORES SE LLEVEN A CABO CON ESTRICTO APEGO A LA LEGALIDAD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8" name="47 Rectángulo">
            <a:hlinkClick r:id="rId5" action="ppaction://hlinkpres?slideindex=1&amp;slidetitle="/>
          </p:cNvPr>
          <p:cNvSpPr/>
          <p:nvPr/>
        </p:nvSpPr>
        <p:spPr>
          <a:xfrm>
            <a:off x="37338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QUE LOS ACTOS DE NATURALEZA ELECTORAL SE LLEVEN A CABO CON LEGALIDAD Y TRANSPARENCIA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9" name="48 Rectángulo">
            <a:hlinkClick r:id="rId4" action="ppaction://hlinkpres?slideindex=1&amp;slidetitle="/>
          </p:cNvPr>
          <p:cNvSpPr/>
          <p:nvPr/>
        </p:nvSpPr>
        <p:spPr>
          <a:xfrm>
            <a:off x="46482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QUE LOS PARTIDOS POLITICOS Y CANDIDATOS INDEPENDIENTES CUMPLAN CON LAS NORMAS APLICABLES EN LA LEGISLACION ELECTORAL VIGENTE.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51" name="50 Rectángulo">
            <a:hlinkClick r:id="rId4" action="ppaction://hlinkpres?slideindex=1&amp;slidetitle="/>
          </p:cNvPr>
          <p:cNvSpPr/>
          <p:nvPr/>
        </p:nvSpPr>
        <p:spPr>
          <a:xfrm>
            <a:off x="762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LA CONDUCCION DE LA ADMINISTRACION DE LOS RECURSOS</a:t>
            </a:r>
            <a:endParaRPr lang="es-MX" sz="750" dirty="0">
              <a:solidFill>
                <a:schemeClr val="tx1"/>
              </a:solidFill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 rot="5400000" flipH="1" flipV="1">
            <a:off x="4839295" y="2704505"/>
            <a:ext cx="228600" cy="1191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1143000" y="1090613"/>
            <a:ext cx="2133600" cy="4333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60198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35814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 rot="5400000" flipH="1" flipV="1">
            <a:off x="2095501" y="1636713"/>
            <a:ext cx="2286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2209800" y="1752601"/>
            <a:ext cx="5029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 flipH="1" flipV="1">
            <a:off x="7125494" y="1637507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Rectángulo"/>
          <p:cNvSpPr/>
          <p:nvPr/>
        </p:nvSpPr>
        <p:spPr>
          <a:xfrm>
            <a:off x="9906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EL DESARROLLO DEL PROCESO ELECTORAL Y DE CONSULTA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156" name="155 Rectángulo"/>
          <p:cNvSpPr/>
          <p:nvPr/>
        </p:nvSpPr>
        <p:spPr>
          <a:xfrm>
            <a:off x="1981200" y="4267200"/>
            <a:ext cx="7620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UN SERVICIO ADMINISTRATIVO A LAS AREAS DEL INSTITUTO,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2" name="41 Rectángulo">
            <a:hlinkClick r:id="rId4" action="ppaction://hlinkpres?slideindex=1&amp;slidetitle="/>
          </p:cNvPr>
          <p:cNvSpPr/>
          <p:nvPr/>
        </p:nvSpPr>
        <p:spPr>
          <a:xfrm>
            <a:off x="56388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QUE LOS PARTIDOS POLITICOS Y CANDIDATOS INDEPENDIENTES CUMPLAN CON LAS NORMAS APLICABLES EN LA LEGISLACION ELECTORAL VIGENTE.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3" name="42 Rectángulo">
            <a:hlinkClick r:id="rId4" action="ppaction://hlinkpres?slideindex=1&amp;slidetitle="/>
          </p:cNvPr>
          <p:cNvSpPr/>
          <p:nvPr/>
        </p:nvSpPr>
        <p:spPr>
          <a:xfrm>
            <a:off x="65532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CONTAR UN </a:t>
            </a:r>
            <a:r>
              <a:rPr lang="es-MX" sz="750" dirty="0" err="1" smtClean="0">
                <a:solidFill>
                  <a:schemeClr val="tx1"/>
                </a:solidFill>
              </a:rPr>
              <a:t>UN</a:t>
            </a:r>
            <a:r>
              <a:rPr lang="es-MX" sz="750" dirty="0" smtClean="0">
                <a:solidFill>
                  <a:schemeClr val="tx1"/>
                </a:solidFill>
              </a:rPr>
              <a:t> ÁREA QUE BRINDE  ASESORIA EN MATERIA ELECTORAL Y ASISTENCIA TECNICA A LOS ORGANOS DEL INSTITUTO </a:t>
            </a:r>
            <a:endParaRPr lang="es-MX" sz="750" dirty="0">
              <a:solidFill>
                <a:schemeClr val="tx1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8647906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7733505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>
            <a:hlinkClick r:id="rId4" action="ppaction://hlinkpres?slideindex=1&amp;slidetitle="/>
          </p:cNvPr>
          <p:cNvSpPr/>
          <p:nvPr/>
        </p:nvSpPr>
        <p:spPr>
          <a:xfrm>
            <a:off x="7467600" y="4267200"/>
            <a:ext cx="6858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GARANTIZAR LOS SERVICIOS INFORMATICOS DEL INSTITUTO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50" name="49 Rectángulo">
            <a:hlinkClick r:id="rId4" action="ppaction://hlinkpres?slideindex=1&amp;slidetitle="/>
          </p:cNvPr>
          <p:cNvSpPr/>
          <p:nvPr/>
        </p:nvSpPr>
        <p:spPr>
          <a:xfrm>
            <a:off x="83058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NO CONTAR CON EL FUNCIONAMIENTO DE LAS DELEGACIONES DISTRITALES Y MUNICIPALES 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304800" y="2133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PROBLEMA CENTRAL</a:t>
            </a:r>
            <a:endParaRPr lang="es-MX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42" grpId="0" animBg="1"/>
      <p:bldP spid="43" grpId="0" animBg="1"/>
      <p:bldP spid="45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160 Conector recto"/>
          <p:cNvCxnSpPr/>
          <p:nvPr/>
        </p:nvCxnSpPr>
        <p:spPr>
          <a:xfrm rot="5400000">
            <a:off x="6057106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rot="5400000">
            <a:off x="1561306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rot="5400000">
            <a:off x="648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rot="5400000">
            <a:off x="26296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rot="5400000">
            <a:off x="4914106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 rot="5400000">
            <a:off x="3468688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6294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 1</a:t>
            </a:r>
            <a:b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Árbol de Objetivos</a:t>
            </a:r>
            <a:b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Presupuesto de Egresos 2016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200400" y="62146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C.P. JAVIER GARAY SANCHEZ</a:t>
            </a:r>
          </a:p>
          <a:p>
            <a:pPr algn="ctr"/>
            <a:r>
              <a:rPr lang="es-MX" sz="800" dirty="0" smtClean="0"/>
              <a:t>RESPONSABLE DEL PROGRAMA</a:t>
            </a:r>
            <a:endParaRPr lang="es-MX" sz="800" dirty="0"/>
          </a:p>
        </p:txBody>
      </p:sp>
      <p:cxnSp>
        <p:nvCxnSpPr>
          <p:cNvPr id="139" name="138 Conector recto"/>
          <p:cNvCxnSpPr/>
          <p:nvPr/>
        </p:nvCxnSpPr>
        <p:spPr>
          <a:xfrm flipV="1">
            <a:off x="3411415" y="6246857"/>
            <a:ext cx="2127739" cy="15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74" idx="2"/>
          </p:cNvCxnSpPr>
          <p:nvPr/>
        </p:nvCxnSpPr>
        <p:spPr>
          <a:xfrm rot="5400000" flipH="1" flipV="1">
            <a:off x="4456906" y="1713708"/>
            <a:ext cx="381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6200000" flipH="1">
            <a:off x="1372559" y="4037328"/>
            <a:ext cx="150168" cy="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7428706" y="29329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>
            <a:hlinkClick r:id="rId2" action="ppaction://hlinkpres?slideindex=1&amp;slidetitle="/>
          </p:cNvPr>
          <p:cNvSpPr/>
          <p:nvPr/>
        </p:nvSpPr>
        <p:spPr>
          <a:xfrm>
            <a:off x="1219200" y="1905000"/>
            <a:ext cx="69342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 smtClean="0"/>
              <a:t>LLEVAR A CABO LA PROMOCION DEL VOTO, FORTALECIENDO LA DIFUSION DE LA CULTURA CIVICA Y POLITICA PARA GARANTIZAR LA CELEBRACION PERIODICA Y PACIFICA DE LAS ELECCIONES, ASEGURANDO A LA CIUDADANIA EL EJERCICIO DE SUS DERECHOS POLITICO ELECTORALES, CONTRIBUYENDO DE ESTA MANERA AL DESARROLLO DE LA VIDA DEMOCRATICA EN EL ESTADO, CON ESTRICTO APEGO A LA LEGALIDAD, LA TRANSPARENCIA Y LA RENDICION DE CUENTAS.</a:t>
            </a:r>
            <a:endParaRPr lang="es-MX" sz="1000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1676400" y="2819400"/>
            <a:ext cx="5866606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1560512" y="2932907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>
            <a:hlinkClick r:id="rId3" action="ppaction://hlinkpres?slideindex=1&amp;slidetitle="/>
          </p:cNvPr>
          <p:cNvSpPr/>
          <p:nvPr/>
        </p:nvSpPr>
        <p:spPr>
          <a:xfrm>
            <a:off x="589726" y="2895600"/>
            <a:ext cx="2229674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 smtClean="0">
                <a:solidFill>
                  <a:schemeClr val="tx1"/>
                </a:solidFill>
              </a:rPr>
              <a:t>LOGRAR EL CUMPLIMIENTO DE LAS DISPOSICIONES CONSTITUCIONALES Y LEGALES EN MATERIA ELECTORAL BAJO LOS PRINCIPIOS DE CERTEZA, LEGALIDAD, INDEPENDENCIA, IMPARCIALIDAD, MAXIMA PUBLICIDAD Y OBJETIVIDAD.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761206" y="4114800"/>
            <a:ext cx="5410994" cy="4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>
            <a:hlinkClick r:id="rId3" action="ppaction://hlinkpres?slideindex=1&amp;slidetitle="/>
          </p:cNvPr>
          <p:cNvSpPr/>
          <p:nvPr/>
        </p:nvSpPr>
        <p:spPr>
          <a:xfrm>
            <a:off x="6096000" y="2895600"/>
            <a:ext cx="2438400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7" name="46 Rectángulo">
            <a:hlinkClick r:id="rId4" action="ppaction://hlinkpres?slideindex=1&amp;slidetitle="/>
          </p:cNvPr>
          <p:cNvSpPr/>
          <p:nvPr/>
        </p:nvSpPr>
        <p:spPr>
          <a:xfrm>
            <a:off x="3429000" y="4267200"/>
            <a:ext cx="10668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FOMENTAR LA TRANSPARENCIA Y GARANTIZAR EL DERECHO DE ACCESO A LA INFORMACION A TRAVES DE CAPACITACIONES Y ATENDIENDO LA OPORTUNA PUBLICACION DE INFORMACION SOCIALMENTE UTIL EN MATERIA ELECTORAL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8" name="47 Rectángulo">
            <a:hlinkClick r:id="rId5" action="ppaction://hlinkpres?slideindex=1&amp;slidetitle="/>
          </p:cNvPr>
          <p:cNvSpPr/>
          <p:nvPr/>
        </p:nvSpPr>
        <p:spPr>
          <a:xfrm>
            <a:off x="4648200" y="4267200"/>
            <a:ext cx="10668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LOGRAR LA OPERACIÓN NORMATIVA DE LOS CONSEJOS DISTRITALES ELECTORALES.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49" name="48 Rectángulo">
            <a:hlinkClick r:id="rId4" action="ppaction://hlinkpres?slideindex=1&amp;slidetitle="/>
          </p:cNvPr>
          <p:cNvSpPr/>
          <p:nvPr/>
        </p:nvSpPr>
        <p:spPr>
          <a:xfrm>
            <a:off x="58674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EJERCER EL RECURSO FINANCIERO AUTORIZADO PARA LA REMUNERACION AL PERSONAL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51" name="50 Rectángulo">
            <a:hlinkClick r:id="rId4" action="ppaction://hlinkpres?slideindex=1&amp;slidetitle="/>
          </p:cNvPr>
          <p:cNvSpPr/>
          <p:nvPr/>
        </p:nvSpPr>
        <p:spPr>
          <a:xfrm>
            <a:off x="1524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LOGRAR LA CELEBRACIÓN DE LAS SESIONES DEL CONSEJO GENERAL ELECTORAL, ASÍ COMO DAR ATENCIÓN Y SEGUIMIENTO A LOS ASUNTOS DE COMPETENCIA DEL INSTITUTO. 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 rot="5400000" flipH="1" flipV="1">
            <a:off x="4839295" y="2704505"/>
            <a:ext cx="228600" cy="1191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1143000" y="1090613"/>
            <a:ext cx="2133600" cy="4333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60198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35814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 rot="5400000" flipH="1" flipV="1">
            <a:off x="2095501" y="1636713"/>
            <a:ext cx="2286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2209800" y="1752601"/>
            <a:ext cx="5029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 flipH="1" flipV="1">
            <a:off x="7125494" y="1637507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Rectángulo"/>
          <p:cNvSpPr/>
          <p:nvPr/>
        </p:nvSpPr>
        <p:spPr>
          <a:xfrm>
            <a:off x="1143000" y="4267200"/>
            <a:ext cx="9906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dirty="0" smtClean="0">
                <a:solidFill>
                  <a:schemeClr val="tx1"/>
                </a:solidFill>
              </a:rPr>
              <a:t>COADYUVAR CON EL CGE, Y LOS ORGANOS DEL IEE, EN LA DIFUSION Y VINCULACION DE LOS ASUNTOS DE SU RESPECTIVA COMPETENCIA CON LOS DISTINTOS SECTORES SOCIALES.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153" name="152 CuadroTexto"/>
          <p:cNvSpPr txBox="1"/>
          <p:nvPr/>
        </p:nvSpPr>
        <p:spPr>
          <a:xfrm>
            <a:off x="3048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FIN</a:t>
            </a:r>
            <a:endParaRPr lang="es-MX" sz="1200" dirty="0"/>
          </a:p>
        </p:txBody>
      </p:sp>
      <p:sp>
        <p:nvSpPr>
          <p:cNvPr id="156" name="155 Rectángulo"/>
          <p:cNvSpPr/>
          <p:nvPr/>
        </p:nvSpPr>
        <p:spPr>
          <a:xfrm>
            <a:off x="2286000" y="4267200"/>
            <a:ext cx="9906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REVISION DEL MANEJO, CUSTODIA Y EMPLEO DE RECURSOS Y VERIFICACIÓN DEL CUMPLIMIENTO DE OBLIGACIONES LEGALES Y RÉGIMEN DE RESPONSABILIDADES, PARA LOGRAR UN ADECUADO CONTROL INTERNO DEL INSTITUTO.</a:t>
            </a:r>
            <a:endParaRPr lang="es-MX" sz="7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55 Conector recto"/>
          <p:cNvCxnSpPr/>
          <p:nvPr/>
        </p:nvCxnSpPr>
        <p:spPr>
          <a:xfrm rot="5400000">
            <a:off x="4077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68206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 rot="5400000">
            <a:off x="5982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rot="5400000">
            <a:off x="13342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rot="5400000">
            <a:off x="3436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rot="5400000">
            <a:off x="2172494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rot="5400000">
            <a:off x="4990306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 rot="5400000">
            <a:off x="3086894" y="4228307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6294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 1</a:t>
            </a:r>
            <a:b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Árbol de Objetivos</a:t>
            </a:r>
            <a:b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Presupuesto de Egresos 2016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200400" y="62146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C.P. JAVIER GARAY SANCHEZ</a:t>
            </a:r>
          </a:p>
          <a:p>
            <a:pPr algn="ctr"/>
            <a:r>
              <a:rPr lang="es-MX" sz="800" dirty="0" smtClean="0"/>
              <a:t>RESPONSABLE DEL PROGRAMA</a:t>
            </a:r>
            <a:endParaRPr lang="es-MX" sz="800" dirty="0"/>
          </a:p>
        </p:txBody>
      </p:sp>
      <p:cxnSp>
        <p:nvCxnSpPr>
          <p:cNvPr id="139" name="138 Conector recto"/>
          <p:cNvCxnSpPr/>
          <p:nvPr/>
        </p:nvCxnSpPr>
        <p:spPr>
          <a:xfrm flipV="1">
            <a:off x="3411415" y="6246857"/>
            <a:ext cx="2127739" cy="15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74" idx="2"/>
          </p:cNvCxnSpPr>
          <p:nvPr/>
        </p:nvCxnSpPr>
        <p:spPr>
          <a:xfrm rot="5400000" flipH="1" flipV="1">
            <a:off x="4456906" y="1713708"/>
            <a:ext cx="381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6200000" flipH="1">
            <a:off x="7011673" y="4037328"/>
            <a:ext cx="150168" cy="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7428706" y="2932906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>
            <a:hlinkClick r:id="rId2" action="ppaction://hlinkpres?slideindex=1&amp;slidetitle="/>
          </p:cNvPr>
          <p:cNvSpPr/>
          <p:nvPr/>
        </p:nvSpPr>
        <p:spPr>
          <a:xfrm>
            <a:off x="1219200" y="1905000"/>
            <a:ext cx="69342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 smtClean="0"/>
              <a:t>LLEVAR A CABO LA PROMOCION DEL VOTO, FORTALECIENDO LA DIFUSION DE LA CULTURA CIVICA Y POLITICA PARA GARANTIZAR LA CELEBRACION PERIODICA Y PACIFICA DE LAS ELECCIONES, ASEGURANDO A LA CIUDADANIA EL EJERCICIO DE SUS DERECHOS POLITICO ELECTORALES, CONTRIBUYENDO DE ESTA MANERA AL DESARROLLO DE LA VIDA DEMOCRATICA EN EL ESTADO, CON ESTRICTO APEGO A LA LEGALIDAD, LA TRANSPARENCIA Y LA RENDICION DE CUENTAS.</a:t>
            </a:r>
            <a:endParaRPr lang="es-MX" sz="1000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1676400" y="2819400"/>
            <a:ext cx="5866606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1560512" y="2932907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>
            <a:hlinkClick r:id="rId3" action="ppaction://hlinkpres?slideindex=1&amp;slidetitle="/>
          </p:cNvPr>
          <p:cNvSpPr/>
          <p:nvPr/>
        </p:nvSpPr>
        <p:spPr>
          <a:xfrm>
            <a:off x="589726" y="2895600"/>
            <a:ext cx="2229674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457200" y="4114800"/>
            <a:ext cx="830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>
            <a:hlinkClick r:id="rId3" action="ppaction://hlinkpres?slideindex=1&amp;slidetitle="/>
          </p:cNvPr>
          <p:cNvSpPr/>
          <p:nvPr/>
        </p:nvSpPr>
        <p:spPr>
          <a:xfrm>
            <a:off x="6096000" y="2895600"/>
            <a:ext cx="2438400" cy="109537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 smtClean="0">
                <a:solidFill>
                  <a:schemeClr val="tx1"/>
                </a:solidFill>
              </a:rPr>
              <a:t>GARANTIZAR LA OPERACIÓN DEL INSTITUTO, FORTALECIENDO EL REGIMEN DE PARTIDOS POLITICOS, LA ADMINISTRACION DE LOS RECURSOS Y LA ORGANIZACIÓN ELECTORAL.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7" name="46 Rectángulo">
            <a:hlinkClick r:id="rId4" action="ppaction://hlinkpres?slideindex=1&amp;slidetitle="/>
          </p:cNvPr>
          <p:cNvSpPr/>
          <p:nvPr/>
        </p:nvSpPr>
        <p:spPr>
          <a:xfrm>
            <a:off x="28194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QUE LA TRAMITACION DE LOS PROCEDIMIENTOS SANCIONADORES SE LLEVEN A CABO CON ESTRICTO APEGO A LA LEGALIDAD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8" name="47 Rectángulo">
            <a:hlinkClick r:id="rId5" action="ppaction://hlinkpres?slideindex=1&amp;slidetitle="/>
          </p:cNvPr>
          <p:cNvSpPr/>
          <p:nvPr/>
        </p:nvSpPr>
        <p:spPr>
          <a:xfrm>
            <a:off x="37338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QUE LOS ACTOS DE NATURALEZA ELECTORAL SE LLEVEN A CABO CON LEGALIDAD Y TRANSPARENCIA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9" name="48 Rectángulo">
            <a:hlinkClick r:id="rId4" action="ppaction://hlinkpres?slideindex=1&amp;slidetitle="/>
          </p:cNvPr>
          <p:cNvSpPr/>
          <p:nvPr/>
        </p:nvSpPr>
        <p:spPr>
          <a:xfrm>
            <a:off x="46482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QUE LOS PARTIDOS POLITICOS Y CANDIDATOS INDEPENDIENTES CUMPLAN CON LAS NORMAS APLICABLES EN LA LEGISLACION ELECTORAL VIGENTE.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51" name="50 Rectángulo">
            <a:hlinkClick r:id="rId4" action="ppaction://hlinkpres?slideindex=1&amp;slidetitle="/>
          </p:cNvPr>
          <p:cNvSpPr/>
          <p:nvPr/>
        </p:nvSpPr>
        <p:spPr>
          <a:xfrm>
            <a:off x="762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LA CONDUCCION DE LA ADMINISTRACION DE LOS RECURSOS, ASI COMO EL DESARROLLO DE LAS ACTIVIDADES DE LOS ORGANOS EJECUTIVOS, TECNICOS Y OPERATIVOS DEL INSTITUTO</a:t>
            </a:r>
            <a:endParaRPr lang="es-MX" sz="750" dirty="0">
              <a:solidFill>
                <a:schemeClr val="tx1"/>
              </a:solidFill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 rot="5400000" flipH="1" flipV="1">
            <a:off x="4839295" y="2704505"/>
            <a:ext cx="228600" cy="1191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1143000" y="1090613"/>
            <a:ext cx="2133600" cy="4333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60198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3581400" y="1066801"/>
            <a:ext cx="2133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 rot="5400000" flipH="1" flipV="1">
            <a:off x="2095501" y="1636713"/>
            <a:ext cx="2286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2209800" y="1752601"/>
            <a:ext cx="5029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 flipH="1" flipV="1">
            <a:off x="7125494" y="1637507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Rectángulo"/>
          <p:cNvSpPr/>
          <p:nvPr/>
        </p:nvSpPr>
        <p:spPr>
          <a:xfrm>
            <a:off x="990600" y="4267200"/>
            <a:ext cx="9144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EL DESARROLLO DEL PROCESO ELECTORAL Y DE CONSULTA, ASÍ COMO FORTALECER LOS MECANISMOS DE PARTICIPACION DE LOS CIUDADANOS EN LOS PROCESOS DEMOCRATICOS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153" name="152 CuadroTexto"/>
          <p:cNvSpPr txBox="1"/>
          <p:nvPr/>
        </p:nvSpPr>
        <p:spPr>
          <a:xfrm>
            <a:off x="3048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FIN</a:t>
            </a:r>
            <a:endParaRPr lang="es-MX" sz="1200" dirty="0"/>
          </a:p>
        </p:txBody>
      </p:sp>
      <p:sp>
        <p:nvSpPr>
          <p:cNvPr id="156" name="155 Rectángulo"/>
          <p:cNvSpPr/>
          <p:nvPr/>
        </p:nvSpPr>
        <p:spPr>
          <a:xfrm>
            <a:off x="1981200" y="4267200"/>
            <a:ext cx="7620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UN SERVICIO ADMINISTRATIVO A LAS AREAS DEL INSTITUTO, OTORGANDO LOS RECURSOS HUMANOS, FINANCIEROS Y MATERIALES NECESARIOS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2" name="41 Rectángulo">
            <a:hlinkClick r:id="rId4" action="ppaction://hlinkpres?slideindex=1&amp;slidetitle="/>
          </p:cNvPr>
          <p:cNvSpPr/>
          <p:nvPr/>
        </p:nvSpPr>
        <p:spPr>
          <a:xfrm>
            <a:off x="56388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QUE LOS PARTIDOS POLITICOS Y CANDIDATOS INDEPENDIENTES CUMPLAN CON LAS NORMAS APLICABLES EN LA LEGISLACION ELECTORAL VIGENTE.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43" name="42 Rectángulo">
            <a:hlinkClick r:id="rId4" action="ppaction://hlinkpres?slideindex=1&amp;slidetitle="/>
          </p:cNvPr>
          <p:cNvSpPr/>
          <p:nvPr/>
        </p:nvSpPr>
        <p:spPr>
          <a:xfrm>
            <a:off x="65532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BRINDAR  ASESORIA EN MATERIA ELECTORAL Y ASISTENCIA TECNICA A LOS ORGANOS DEL INSTITUTO </a:t>
            </a:r>
            <a:endParaRPr lang="es-MX" sz="750" dirty="0">
              <a:solidFill>
                <a:schemeClr val="tx1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8647906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7733505" y="4228306"/>
            <a:ext cx="228600" cy="1588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>
            <a:hlinkClick r:id="rId4" action="ppaction://hlinkpres?slideindex=1&amp;slidetitle="/>
          </p:cNvPr>
          <p:cNvSpPr/>
          <p:nvPr/>
        </p:nvSpPr>
        <p:spPr>
          <a:xfrm>
            <a:off x="7467600" y="4267200"/>
            <a:ext cx="6858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GARANTIZAR LOS SERVICIOS INFORMATICOS DEL INSTITUTO</a:t>
            </a:r>
            <a:endParaRPr lang="es-MX" sz="750" dirty="0">
              <a:solidFill>
                <a:schemeClr val="tx1"/>
              </a:solidFill>
            </a:endParaRPr>
          </a:p>
        </p:txBody>
      </p:sp>
      <p:sp>
        <p:nvSpPr>
          <p:cNvPr id="50" name="49 Rectángulo">
            <a:hlinkClick r:id="rId4" action="ppaction://hlinkpres?slideindex=1&amp;slidetitle="/>
          </p:cNvPr>
          <p:cNvSpPr/>
          <p:nvPr/>
        </p:nvSpPr>
        <p:spPr>
          <a:xfrm>
            <a:off x="8305800" y="4267200"/>
            <a:ext cx="838200" cy="175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750" dirty="0" smtClean="0">
                <a:solidFill>
                  <a:schemeClr val="tx1"/>
                </a:solidFill>
              </a:rPr>
              <a:t>CONTAR CON EL FUNCIONAMIENTO DE LAS DELEGACIONES DISTRITALES Y MUNICIPALES </a:t>
            </a:r>
            <a:endParaRPr lang="es-MX" sz="7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42" grpId="0" animBg="1"/>
      <p:bldP spid="43" grpId="0" animBg="1"/>
      <p:bldP spid="45" grpId="0" animBg="1"/>
      <p:bldP spid="5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4263</TotalTime>
  <Words>991</Words>
  <Application>Microsoft Office PowerPoint</Application>
  <PresentationFormat>Presentación en pantalla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PROGRAMA 1 Árbol de Problemas Presupuesto de Egresos 2016</vt:lpstr>
      <vt:lpstr>PROGRAMA 1 Árbol de Problemas Presupuesto de Egresos 2016</vt:lpstr>
      <vt:lpstr>PROGRAMA 1 Árbol de Objetivos Presupuesto de Egresos 2016</vt:lpstr>
      <vt:lpstr>PROGRAMA 1 Árbol de Objetivos Presupuesto de Egresos 2016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usuario</cp:lastModifiedBy>
  <cp:revision>437</cp:revision>
  <dcterms:created xsi:type="dcterms:W3CDTF">2011-10-28T17:08:18Z</dcterms:created>
  <dcterms:modified xsi:type="dcterms:W3CDTF">2016-03-01T17:42:51Z</dcterms:modified>
</cp:coreProperties>
</file>